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7" r:id="rId5"/>
    <p:sldId id="266" r:id="rId6"/>
    <p:sldId id="268" r:id="rId7"/>
    <p:sldId id="269" r:id="rId8"/>
    <p:sldId id="262" r:id="rId9"/>
    <p:sldId id="270" r:id="rId10"/>
    <p:sldId id="271" r:id="rId11"/>
    <p:sldId id="263" r:id="rId12"/>
    <p:sldId id="264" r:id="rId13"/>
    <p:sldId id="272" r:id="rId14"/>
    <p:sldId id="261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5.0</c:v>
                </c:pt>
                <c:pt idx="1">
                  <c:v>95.0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99.0</c:v>
                </c:pt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45.0</c:v>
                </c:pt>
                <c:pt idx="1">
                  <c:v>55.0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45.0</c:v>
                </c:pt>
                <c:pt idx="1">
                  <c:v>55.0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45.0</c:v>
                </c:pt>
                <c:pt idx="1">
                  <c:v>55.0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"One Who Computes"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Machines</c:v>
                </c:pt>
                <c:pt idx="1">
                  <c:v>Humans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C845-3C46-9143-A991-DE61B72CC00C}" type="datetimeFigureOut">
              <a:rPr lang="en-US" smtClean="0"/>
              <a:t>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7856E-F315-594D-8922-1817F725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3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7856E-F315-594D-8922-1817F725D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7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0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17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9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30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1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5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352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988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68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913" y="6537325"/>
            <a:ext cx="5159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en-US" sz="1200">
                <a:solidFill>
                  <a:srgbClr val="A6A6A6"/>
                </a:solidFill>
                <a:latin typeface="Arial" charset="0"/>
              </a:rPr>
              <a:t> (</a:t>
            </a:r>
            <a:fld id="{3B48B798-8590-444F-9025-05337FBB0085}" type="slidenum">
              <a:rPr lang="en-US" sz="1200">
                <a:solidFill>
                  <a:srgbClr val="A6A6A6"/>
                </a:solidFill>
                <a:latin typeface="Arial" charset="0"/>
              </a:rPr>
              <a:pPr eaLnBrk="0" hangingPunct="0">
                <a:lnSpc>
                  <a:spcPct val="90000"/>
                </a:lnSpc>
              </a:pPr>
              <a:t>‹#›</a:t>
            </a:fld>
            <a:r>
              <a:rPr lang="en-US" sz="1200">
                <a:solidFill>
                  <a:srgbClr val="A6A6A6"/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376092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rgbClr val="376092"/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SzPct val="125000"/>
        <a:buFont typeface="Times" charset="0"/>
        <a:buChar char="•"/>
        <a:defRPr sz="2700" b="1">
          <a:solidFill>
            <a:srgbClr val="376092"/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SzPct val="125000"/>
        <a:buChar char="-"/>
        <a:defRPr sz="2700" b="1">
          <a:solidFill>
            <a:srgbClr val="376092"/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376092"/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76092"/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Relationship Id="rId3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Brief Incomplete History of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ICS 111</a:t>
            </a:r>
          </a:p>
          <a:p>
            <a:r>
              <a:rPr lang="en-US" dirty="0"/>
              <a:t>Cam Moore</a:t>
            </a:r>
          </a:p>
          <a:p>
            <a:r>
              <a:rPr lang="en-US" dirty="0"/>
              <a:t>Information and Computer Sciences</a:t>
            </a:r>
          </a:p>
          <a:p>
            <a:r>
              <a:rPr lang="en-US" dirty="0"/>
              <a:t>University of Hawaii, Manoa</a:t>
            </a:r>
          </a:p>
        </p:txBody>
      </p:sp>
    </p:spTree>
    <p:extLst>
      <p:ext uri="{BB962C8B-B14F-4D97-AF65-F5344CB8AC3E}">
        <p14:creationId xmlns:p14="http://schemas.microsoft.com/office/powerpoint/2010/main" val="281332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1940s – 50s</a:t>
            </a:r>
          </a:p>
          <a:p>
            <a:r>
              <a:rPr lang="en-US" dirty="0" smtClean="0"/>
              <a:t>John von Neumann</a:t>
            </a:r>
          </a:p>
          <a:p>
            <a:pPr lvl="1"/>
            <a:r>
              <a:rPr lang="en-US" dirty="0" smtClean="0"/>
              <a:t>Report on EDVAC</a:t>
            </a:r>
          </a:p>
          <a:p>
            <a:pPr lvl="2"/>
            <a:r>
              <a:rPr lang="en-US" dirty="0" smtClean="0"/>
              <a:t>von Neumann</a:t>
            </a:r>
            <a:br>
              <a:rPr lang="en-US" dirty="0" smtClean="0"/>
            </a:br>
            <a:r>
              <a:rPr lang="en-US" dirty="0" smtClean="0"/>
              <a:t>Architecture</a:t>
            </a:r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6471223" y="6347002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194" name="Picture 2" descr="JohnvonNeumann-LosAlamo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690" y="1159814"/>
            <a:ext cx="1341773" cy="17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442658" y="4421101"/>
            <a:ext cx="765574" cy="332593"/>
          </a:xfrm>
          <a:prstGeom prst="rect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Input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561556" y="4397832"/>
            <a:ext cx="854980" cy="396554"/>
          </a:xfrm>
          <a:prstGeom prst="rect">
            <a:avLst/>
          </a:prstGeom>
          <a:noFill/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Out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put</a:t>
            </a:r>
          </a:p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570296" y="3474445"/>
            <a:ext cx="2618844" cy="2229394"/>
            <a:chOff x="2018270" y="2058300"/>
            <a:chExt cx="5526495" cy="46473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2018270" y="2058300"/>
              <a:ext cx="5526495" cy="4647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08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298357" y="2281881"/>
              <a:ext cx="5025081" cy="23313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 cap="flat" cmpd="sng" algn="ctr">
              <a:solidFill>
                <a:schemeClr val="bg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</a:rPr>
                <a:t>Central Processing Unit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702011" y="2924432"/>
              <a:ext cx="4234248" cy="411892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Control Unit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702011" y="3583459"/>
              <a:ext cx="4234248" cy="411892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chemeClr val="bg1">
                      <a:lumMod val="75000"/>
                    </a:schemeClr>
                  </a:solidFill>
                </a:rPr>
                <a:t>Arithmetic/Logic Unit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268976" y="5347066"/>
              <a:ext cx="5025081" cy="9632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0800" cap="flat" cmpd="sng" algn="ctr">
              <a:solidFill>
                <a:schemeClr val="bg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</a:rPr>
                <a:t>Memory</a:t>
              </a:r>
              <a:r>
                <a:rPr kumimoji="0" lang="en-US" sz="1200" b="1" i="0" u="none" strike="noStrike" cap="none" normalizeH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</a:rPr>
                <a:t> 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</a:rPr>
                <a:t>Unit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4473150" y="4613189"/>
              <a:ext cx="8238" cy="766119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5029199" y="4617372"/>
              <a:ext cx="8238" cy="766119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39" name="Straight Arrow Connector 38"/>
          <p:cNvCxnSpPr>
            <a:stCxn id="28" idx="3"/>
            <a:endCxn id="32" idx="1"/>
          </p:cNvCxnSpPr>
          <p:nvPr/>
        </p:nvCxnSpPr>
        <p:spPr bwMode="auto">
          <a:xfrm>
            <a:off x="1208232" y="4587398"/>
            <a:ext cx="362064" cy="17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>
            <a:stCxn id="32" idx="3"/>
            <a:endCxn id="30" idx="1"/>
          </p:cNvCxnSpPr>
          <p:nvPr/>
        </p:nvCxnSpPr>
        <p:spPr bwMode="auto">
          <a:xfrm>
            <a:off x="4189140" y="4589142"/>
            <a:ext cx="372416" cy="696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3278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345095"/>
              </p:ext>
            </p:extLst>
          </p:nvPr>
        </p:nvGraphicFramePr>
        <p:xfrm>
          <a:off x="5364355" y="117594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1930s – 1995</a:t>
            </a:r>
          </a:p>
          <a:p>
            <a:pPr lvl="1"/>
            <a:r>
              <a:rPr lang="en-US" dirty="0" smtClean="0"/>
              <a:t>UNIVAC</a:t>
            </a:r>
          </a:p>
          <a:p>
            <a:pPr lvl="2"/>
            <a:r>
              <a:rPr lang="en-US" dirty="0" smtClean="0"/>
              <a:t>Vacuum tubes</a:t>
            </a:r>
          </a:p>
          <a:p>
            <a:pPr lvl="2"/>
            <a:r>
              <a:rPr lang="en-US" dirty="0" smtClean="0"/>
              <a:t>Magnetic Tape</a:t>
            </a:r>
          </a:p>
          <a:p>
            <a:pPr lvl="2"/>
            <a:r>
              <a:rPr lang="en-US" dirty="0" smtClean="0"/>
              <a:t>Punch cards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05094" y="4720022"/>
            <a:ext cx="8296006" cy="1434975"/>
            <a:chOff x="505094" y="4720022"/>
            <a:chExt cx="8296006" cy="143497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094" y="4720022"/>
              <a:ext cx="1849195" cy="14349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5720" y="4720022"/>
              <a:ext cx="2794000" cy="14349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1151" y="4720022"/>
              <a:ext cx="2869949" cy="1434975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7734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876172"/>
              </p:ext>
            </p:extLst>
          </p:nvPr>
        </p:nvGraphicFramePr>
        <p:xfrm>
          <a:off x="5364355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1930s – 1995</a:t>
            </a:r>
          </a:p>
          <a:p>
            <a:pPr lvl="1"/>
            <a:r>
              <a:rPr lang="en-US" dirty="0" smtClean="0"/>
              <a:t>Miniaturization</a:t>
            </a:r>
          </a:p>
          <a:p>
            <a:pPr lvl="1"/>
            <a:r>
              <a:rPr lang="en-US" dirty="0" smtClean="0"/>
              <a:t>Moore’s Law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86744" y="4474027"/>
            <a:ext cx="8239188" cy="1608155"/>
            <a:chOff x="586744" y="4474027"/>
            <a:chExt cx="8239188" cy="160815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44" y="4474027"/>
              <a:ext cx="2253466" cy="160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1662" y="4474027"/>
              <a:ext cx="1608155" cy="160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1269" y="4479829"/>
              <a:ext cx="2139224" cy="1602353"/>
            </a:xfrm>
            <a:prstGeom prst="rect">
              <a:avLst/>
            </a:prstGeom>
          </p:spPr>
        </p:pic>
        <p:pic>
          <p:nvPicPr>
            <p:cNvPr id="1026" name="Picture 2" descr="https://upload.wikimedia.org/wikipedia/commons/thumb/9/94/VLSI_Chip.jpg/180px-VLSI_Chip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946" y="4479828"/>
              <a:ext cx="1813986" cy="1602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Connector 25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8086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1960s – 70s</a:t>
            </a:r>
          </a:p>
          <a:p>
            <a:r>
              <a:rPr lang="en-US" dirty="0" smtClean="0"/>
              <a:t>Douglas </a:t>
            </a:r>
            <a:r>
              <a:rPr lang="en-US" dirty="0" err="1" smtClean="0"/>
              <a:t>Engelbart</a:t>
            </a:r>
            <a:endParaRPr lang="en-US" dirty="0" smtClean="0"/>
          </a:p>
          <a:p>
            <a:pPr lvl="1"/>
            <a:r>
              <a:rPr lang="en-US" dirty="0" smtClean="0"/>
              <a:t>Mouse</a:t>
            </a:r>
          </a:p>
          <a:p>
            <a:pPr lvl="1"/>
            <a:r>
              <a:rPr lang="en-US" dirty="0" smtClean="0"/>
              <a:t>Hypertext</a:t>
            </a:r>
            <a:endParaRPr lang="en-US" dirty="0"/>
          </a:p>
          <a:p>
            <a:pPr lvl="1"/>
            <a:r>
              <a:rPr lang="en-US" dirty="0" smtClean="0"/>
              <a:t>Networked</a:t>
            </a:r>
            <a:br>
              <a:rPr lang="en-US" dirty="0" smtClean="0"/>
            </a:br>
            <a:r>
              <a:rPr lang="en-US" dirty="0" smtClean="0"/>
              <a:t>Computers</a:t>
            </a:r>
          </a:p>
          <a:p>
            <a:pPr lvl="1"/>
            <a:r>
              <a:rPr lang="en-US" dirty="0" smtClean="0"/>
              <a:t>GUIs</a:t>
            </a:r>
          </a:p>
          <a:p>
            <a:pPr lvl="1"/>
            <a:r>
              <a:rPr lang="en-US" dirty="0" smtClean="0"/>
              <a:t>Human-Computer</a:t>
            </a:r>
            <a:br>
              <a:rPr lang="en-US" dirty="0" smtClean="0"/>
            </a:br>
            <a:r>
              <a:rPr lang="en-US" dirty="0" smtClean="0"/>
              <a:t>Interaction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6958909" y="6347002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 descr="Douglas Engelbart in 2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17" y="1175568"/>
            <a:ext cx="1459728" cy="18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c/SRI_Computer_Mouse.jpg/220px-SRI_Computer_Mou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84" y="4128521"/>
            <a:ext cx="2095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8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835687"/>
              </p:ext>
            </p:extLst>
          </p:nvPr>
        </p:nvGraphicFramePr>
        <p:xfrm>
          <a:off x="5364355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</a:p>
          <a:p>
            <a:r>
              <a:rPr lang="en-US" dirty="0" smtClean="0"/>
              <a:t>Cloud Computing / Storage</a:t>
            </a:r>
          </a:p>
          <a:p>
            <a:r>
              <a:rPr lang="en-US" dirty="0" smtClean="0"/>
              <a:t>Mobile Devices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2" name="Straight Connector 11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TextBox 12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7" y="4428598"/>
            <a:ext cx="2381761" cy="17840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78" y="4428598"/>
            <a:ext cx="2909172" cy="178402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7928706" y="6494631"/>
            <a:ext cx="1120102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1" name="AutoShape 2" descr="Image result for drop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844" y="4483570"/>
            <a:ext cx="934568" cy="9345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741" y="5453785"/>
            <a:ext cx="755671" cy="7556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5073" y="5539666"/>
            <a:ext cx="752930" cy="5639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0028" y="4517490"/>
            <a:ext cx="829060" cy="8290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6496" y="4519477"/>
            <a:ext cx="633956" cy="63395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5000" y="5462265"/>
            <a:ext cx="738709" cy="7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412178"/>
              </p:ext>
            </p:extLst>
          </p:nvPr>
        </p:nvGraphicFramePr>
        <p:xfrm>
          <a:off x="5364354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Singularity?</a:t>
            </a:r>
          </a:p>
          <a:p>
            <a:endParaRPr lang="en-US" dirty="0"/>
          </a:p>
          <a:p>
            <a:pPr lvl="1"/>
            <a:r>
              <a:rPr lang="en-US" dirty="0" smtClean="0"/>
              <a:t>When Humans do none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smtClean="0"/>
              <a:t>the Computing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8626786" y="6026823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451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44888509"/>
              </p:ext>
            </p:extLst>
          </p:nvPr>
        </p:nvGraphicFramePr>
        <p:xfrm>
          <a:off x="5364355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Era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>
            <a:lvl1pPr marL="128588" indent="-128588" algn="l" defTabSz="1081088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 "/>
              <a:defRPr sz="2700" b="1">
                <a:solidFill>
                  <a:srgbClr val="376092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519113" indent="-276225" algn="l" defTabSz="1081088" rtl="0" eaLnBrk="1" fontAlgn="base" hangingPunct="1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125000"/>
              <a:buFont typeface="Times" charset="0"/>
              <a:buChar char="•"/>
              <a:defRPr sz="2700" b="1">
                <a:solidFill>
                  <a:srgbClr val="376092"/>
                </a:solidFill>
                <a:latin typeface="Arial"/>
                <a:ea typeface="ＭＳ Ｐゴシック" charset="-128"/>
              </a:defRPr>
            </a:lvl2pPr>
            <a:lvl3pPr marL="795338" indent="-269875" algn="l" defTabSz="1081088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25000"/>
              <a:buChar char="-"/>
              <a:defRPr sz="2700" b="1">
                <a:solidFill>
                  <a:srgbClr val="376092"/>
                </a:solidFill>
                <a:latin typeface="Arial"/>
                <a:ea typeface="ＭＳ Ｐゴシック" charset="-128"/>
              </a:defRPr>
            </a:lvl3pPr>
            <a:lvl4pPr marL="1825625" indent="-203200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376092"/>
                </a:solidFill>
                <a:latin typeface="Arial"/>
                <a:ea typeface="ＭＳ Ｐゴシック" charset="-128"/>
              </a:defRPr>
            </a:lvl4pPr>
            <a:lvl5pPr marL="2371725" indent="-207963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76092"/>
                </a:solidFill>
                <a:latin typeface="Arial"/>
                <a:ea typeface="ＭＳ Ｐゴシック" charset="-128"/>
              </a:defRPr>
            </a:lvl5pPr>
            <a:lvl6pPr marL="2828925" indent="-207963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286125" indent="-207963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743325" indent="-207963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4200525" indent="-207963" algn="l" defTabSz="1081088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dirty="0" smtClean="0"/>
              <a:t>Before the 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Abacus</a:t>
            </a:r>
          </a:p>
          <a:p>
            <a:pPr lvl="2"/>
            <a:r>
              <a:rPr lang="en-US" dirty="0" smtClean="0"/>
              <a:t>Addition, subtraction</a:t>
            </a:r>
          </a:p>
          <a:p>
            <a:pPr lvl="1"/>
            <a:r>
              <a:rPr lang="en-US" dirty="0" smtClean="0"/>
              <a:t>Mathematical Tables</a:t>
            </a:r>
          </a:p>
          <a:p>
            <a:pPr lvl="2"/>
            <a:r>
              <a:rPr lang="en-US" dirty="0" smtClean="0"/>
              <a:t>Trigonometric functions</a:t>
            </a:r>
          </a:p>
          <a:p>
            <a:pPr lvl="2"/>
            <a:r>
              <a:rPr lang="en-US" dirty="0" smtClean="0"/>
              <a:t>Logarithms</a:t>
            </a:r>
          </a:p>
          <a:p>
            <a:pPr lvl="1"/>
            <a:r>
              <a:rPr lang="en-US" dirty="0" smtClean="0"/>
              <a:t>Slide rule</a:t>
            </a:r>
          </a:p>
          <a:p>
            <a:pPr lvl="2"/>
            <a:r>
              <a:rPr lang="en-US" dirty="0" smtClean="0"/>
              <a:t>Multiplication, division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41014" y="4114347"/>
            <a:ext cx="2460086" cy="1769487"/>
            <a:chOff x="5322965" y="1194081"/>
            <a:chExt cx="3559534" cy="23374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2965" y="1194081"/>
              <a:ext cx="1663666" cy="23374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7516" y="1194081"/>
              <a:ext cx="1804983" cy="233745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066106" y="4990752"/>
            <a:ext cx="5005422" cy="1174917"/>
            <a:chOff x="1066106" y="4982043"/>
            <a:chExt cx="5005422" cy="13282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6106" y="4982043"/>
              <a:ext cx="2275851" cy="13282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3383" y="4982043"/>
              <a:ext cx="2258145" cy="132827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" name="TextBox 42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25" name="Straight Connector 24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4" name="TextBox 4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33" name="Straight Connector 32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5" name="TextBox 44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52" name="Straight Arrow Connector 51"/>
          <p:cNvCxnSpPr/>
          <p:nvPr/>
        </p:nvCxnSpPr>
        <p:spPr bwMode="auto">
          <a:xfrm flipH="1" flipV="1">
            <a:off x="234529" y="6494630"/>
            <a:ext cx="1507185" cy="19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1724288" y="6349257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765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02905832"/>
              </p:ext>
            </p:extLst>
          </p:nvPr>
        </p:nvGraphicFramePr>
        <p:xfrm>
          <a:off x="5364355" y="1175567"/>
          <a:ext cx="339332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rPr>
              <a:t>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18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Gottfried Leibniz</a:t>
            </a:r>
          </a:p>
          <a:p>
            <a:pPr lvl="1"/>
            <a:r>
              <a:rPr lang="en-US" dirty="0" smtClean="0"/>
              <a:t>Binary Numbers</a:t>
            </a:r>
          </a:p>
          <a:p>
            <a:pPr lvl="1"/>
            <a:r>
              <a:rPr lang="en-US" dirty="0" smtClean="0"/>
              <a:t>Formal Logic</a:t>
            </a:r>
          </a:p>
          <a:p>
            <a:pPr lvl="1"/>
            <a:r>
              <a:rPr lang="en-US" dirty="0" smtClean="0"/>
              <a:t>Calculating Machines</a:t>
            </a:r>
          </a:p>
          <a:p>
            <a:pPr lvl="1"/>
            <a:r>
              <a:rPr lang="en-US" dirty="0" smtClean="0"/>
              <a:t>Stepped Reckoner</a:t>
            </a:r>
          </a:p>
          <a:p>
            <a:pPr lvl="2"/>
            <a:r>
              <a:rPr lang="en-US" dirty="0" smtClean="0"/>
              <a:t>Addition, Subtraction</a:t>
            </a:r>
          </a:p>
          <a:p>
            <a:pPr lvl="2"/>
            <a:r>
              <a:rPr lang="en-US" dirty="0" smtClean="0"/>
              <a:t>Multiplication, Division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" name="Group 14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1750423" y="6494630"/>
            <a:ext cx="4424661" cy="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 descr="Gottfried Wilhelm von Leibn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106" y="1193073"/>
            <a:ext cx="1347466" cy="170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9/92/Leibnitzrechenmaschine.jpg/220px-Leibnitzrechenmasc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83" y="4648575"/>
            <a:ext cx="2095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 bwMode="auto">
          <a:xfrm flipV="1">
            <a:off x="1724288" y="6349257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1787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02905832"/>
              </p:ext>
            </p:extLst>
          </p:nvPr>
        </p:nvGraphicFramePr>
        <p:xfrm>
          <a:off x="5364355" y="1175567"/>
          <a:ext cx="339332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rPr>
              <a:t>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George Boole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Differential</a:t>
            </a:r>
            <a:br>
              <a:rPr lang="en-US" dirty="0" smtClean="0"/>
            </a:br>
            <a:r>
              <a:rPr lang="en-US" dirty="0" smtClean="0"/>
              <a:t>Equations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Boolean logic</a:t>
            </a:r>
          </a:p>
          <a:p>
            <a:pPr lvl="2"/>
            <a:r>
              <a:rPr lang="en-US" dirty="0" smtClean="0"/>
              <a:t>And, Or, Not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" name="Group 14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1750423" y="6494630"/>
            <a:ext cx="4424661" cy="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1724288" y="6349257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098" name="Picture 2" descr="https://upload.wikimedia.org/wikipedia/commons/c/ce/George_Boole_co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15" y="1240263"/>
            <a:ext cx="1297065" cy="173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 bwMode="auto">
          <a:xfrm flipV="1">
            <a:off x="3689405" y="6349256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8275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02905832"/>
              </p:ext>
            </p:extLst>
          </p:nvPr>
        </p:nvGraphicFramePr>
        <p:xfrm>
          <a:off x="5364355" y="1175567"/>
          <a:ext cx="339332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rPr>
              <a:t>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Late 19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err="1" smtClean="0"/>
              <a:t>Pascaline</a:t>
            </a:r>
            <a:endParaRPr lang="en-US" dirty="0" smtClean="0"/>
          </a:p>
          <a:p>
            <a:pPr lvl="1"/>
            <a:r>
              <a:rPr lang="en-US" dirty="0" smtClean="0"/>
              <a:t>Jacquard Loom</a:t>
            </a:r>
          </a:p>
          <a:p>
            <a:pPr lvl="2"/>
            <a:r>
              <a:rPr lang="en-US" dirty="0" smtClean="0"/>
              <a:t>Punch cards</a:t>
            </a:r>
          </a:p>
          <a:p>
            <a:pPr lvl="1"/>
            <a:r>
              <a:rPr lang="en-US" dirty="0" smtClean="0"/>
              <a:t>Difference Engine</a:t>
            </a:r>
          </a:p>
          <a:p>
            <a:pPr lvl="1"/>
            <a:r>
              <a:rPr lang="en-US" dirty="0" smtClean="0"/>
              <a:t>Analytical Engine</a:t>
            </a:r>
          </a:p>
          <a:p>
            <a:pPr lvl="1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243032" y="4121016"/>
            <a:ext cx="8657936" cy="2150956"/>
            <a:chOff x="243032" y="4121016"/>
            <a:chExt cx="8657936" cy="21509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032" y="5099923"/>
              <a:ext cx="2136885" cy="1172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6759" y="4214937"/>
              <a:ext cx="2361703" cy="20570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4247" y="4121016"/>
              <a:ext cx="1536721" cy="21509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5304" y="4478090"/>
              <a:ext cx="2482101" cy="179388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" name="Group 14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" name="TextBox 22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25" name="Straight Connector 24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1750423" y="6494630"/>
            <a:ext cx="4424661" cy="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1724288" y="6349257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8652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1930s</a:t>
            </a:r>
          </a:p>
          <a:p>
            <a:r>
              <a:rPr lang="en-US" dirty="0" smtClean="0"/>
              <a:t>Kurt Gödel</a:t>
            </a:r>
          </a:p>
          <a:p>
            <a:pPr lvl="1"/>
            <a:r>
              <a:rPr lang="en-US" dirty="0" smtClean="0"/>
              <a:t>Recursion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Vannevar</a:t>
            </a:r>
            <a:r>
              <a:rPr lang="en-US" dirty="0" smtClean="0"/>
              <a:t> Bush</a:t>
            </a:r>
          </a:p>
          <a:p>
            <a:pPr lvl="1"/>
            <a:r>
              <a:rPr lang="en-US" dirty="0" err="1" smtClean="0"/>
              <a:t>Memex</a:t>
            </a:r>
            <a:endParaRPr lang="en-US" dirty="0" smtClean="0"/>
          </a:p>
          <a:p>
            <a:pPr lvl="2"/>
            <a:r>
              <a:rPr lang="en-US" dirty="0" smtClean="0"/>
              <a:t>Hypertext</a:t>
            </a:r>
          </a:p>
          <a:p>
            <a:pPr lvl="2"/>
            <a:r>
              <a:rPr lang="en-US" dirty="0" smtClean="0"/>
              <a:t>Personal Computers</a:t>
            </a:r>
          </a:p>
          <a:p>
            <a:pPr lvl="2"/>
            <a:r>
              <a:rPr lang="en-US" dirty="0" smtClean="0"/>
              <a:t>WWW</a:t>
            </a:r>
          </a:p>
          <a:p>
            <a:pPr lvl="2"/>
            <a:r>
              <a:rPr lang="en-US" dirty="0" smtClean="0"/>
              <a:t>Internet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24" name="Picture 4" descr="Kurt gö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499" y="1179596"/>
            <a:ext cx="1337124" cy="170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 bwMode="auto">
          <a:xfrm flipV="1">
            <a:off x="6209967" y="6347002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26" name="Picture 6" descr="A man in a suit poses sitting at a desk, pen in hand. Papers and an ash tray are on the des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948" y="3157867"/>
            <a:ext cx="1828675" cy="143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4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1940s</a:t>
            </a:r>
          </a:p>
          <a:p>
            <a:r>
              <a:rPr lang="en-US" dirty="0" smtClean="0"/>
              <a:t>Claude Shannon</a:t>
            </a:r>
          </a:p>
          <a:p>
            <a:pPr lvl="1"/>
            <a:r>
              <a:rPr lang="en-US" dirty="0" smtClean="0"/>
              <a:t>Boolean Algebra</a:t>
            </a:r>
          </a:p>
          <a:p>
            <a:pPr lvl="1"/>
            <a:r>
              <a:rPr lang="en-US" dirty="0" smtClean="0"/>
              <a:t>Binary Arithmetic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Information Theory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6471223" y="6347002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46" name="Picture 2" descr="Claude Elwood Shannon (1916-200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57" y="1152233"/>
            <a:ext cx="1325987" cy="18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60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1930s</a:t>
            </a:r>
            <a:endParaRPr lang="en-US" dirty="0" smtClean="0"/>
          </a:p>
          <a:p>
            <a:pPr lvl="1"/>
            <a:r>
              <a:rPr lang="en-US" dirty="0" err="1" smtClean="0"/>
              <a:t>Atanasoff</a:t>
            </a:r>
            <a:r>
              <a:rPr lang="en-US" dirty="0" smtClean="0"/>
              <a:t> Berry Computer</a:t>
            </a:r>
          </a:p>
          <a:p>
            <a:pPr lvl="1"/>
            <a:r>
              <a:rPr lang="en-US" dirty="0" smtClean="0"/>
              <a:t>Bombe</a:t>
            </a:r>
          </a:p>
          <a:p>
            <a:pPr lvl="1"/>
            <a:r>
              <a:rPr lang="en-US" dirty="0" smtClean="0"/>
              <a:t>Colossus</a:t>
            </a:r>
          </a:p>
          <a:p>
            <a:pPr lvl="1"/>
            <a:r>
              <a:rPr lang="en-US" dirty="0" smtClean="0"/>
              <a:t>ENIAC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2900" y="4711337"/>
            <a:ext cx="8458200" cy="1443661"/>
            <a:chOff x="342900" y="4925177"/>
            <a:chExt cx="8211324" cy="122982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4925177"/>
              <a:ext cx="1109947" cy="122982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700" y="4925177"/>
              <a:ext cx="1769742" cy="12298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4295" y="4932806"/>
              <a:ext cx="1357991" cy="122219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3140" y="4931770"/>
              <a:ext cx="1601084" cy="1223228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50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958261"/>
              </p:ext>
            </p:extLst>
          </p:nvPr>
        </p:nvGraphicFramePr>
        <p:xfrm>
          <a:off x="5348709" y="1175567"/>
          <a:ext cx="3436745" cy="276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1940s – 50s</a:t>
            </a:r>
          </a:p>
          <a:p>
            <a:r>
              <a:rPr lang="en-US" dirty="0" smtClean="0"/>
              <a:t>Alan Turing</a:t>
            </a:r>
          </a:p>
          <a:p>
            <a:pPr lvl="1"/>
            <a:r>
              <a:rPr lang="en-US" dirty="0" smtClean="0"/>
              <a:t>Bombe</a:t>
            </a:r>
          </a:p>
          <a:p>
            <a:pPr lvl="1"/>
            <a:r>
              <a:rPr lang="en-US" dirty="0" smtClean="0"/>
              <a:t>Stored-program</a:t>
            </a:r>
            <a:br>
              <a:rPr lang="en-US" dirty="0" smtClean="0"/>
            </a:br>
            <a:r>
              <a:rPr lang="en-US" dirty="0" smtClean="0"/>
              <a:t>Computer</a:t>
            </a:r>
          </a:p>
          <a:p>
            <a:pPr lvl="1"/>
            <a:r>
              <a:rPr lang="en-US" dirty="0" smtClean="0"/>
              <a:t>Turing Machine</a:t>
            </a:r>
          </a:p>
          <a:p>
            <a:pPr lvl="1"/>
            <a:r>
              <a:rPr lang="en-US" dirty="0" smtClean="0"/>
              <a:t>Turing Test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4529" y="6350461"/>
            <a:ext cx="8814279" cy="550291"/>
            <a:chOff x="234529" y="6350461"/>
            <a:chExt cx="8814279" cy="550291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234529" y="6494630"/>
              <a:ext cx="8814279" cy="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bg2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6" name="Straight Connector 5"/>
            <p:cNvCxnSpPr/>
            <p:nvPr/>
          </p:nvCxnSpPr>
          <p:spPr bwMode="auto">
            <a:xfrm flipV="1">
              <a:off x="3815590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6673526" y="6350461"/>
              <a:ext cx="1" cy="282011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2037809" y="6350461"/>
              <a:ext cx="697627" cy="550291"/>
              <a:chOff x="3944987" y="6350461"/>
              <a:chExt cx="697627" cy="550291"/>
            </a:xfrm>
          </p:grpSpPr>
          <p:cxnSp>
            <p:nvCxnSpPr>
              <p:cNvPr id="15" name="Straight Connector 14"/>
              <p:cNvCxnSpPr/>
              <p:nvPr/>
            </p:nvCxnSpPr>
            <p:spPr bwMode="auto">
              <a:xfrm flipV="1">
                <a:off x="4295822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" name="TextBox 15"/>
              <p:cNvSpPr txBox="1"/>
              <p:nvPr/>
            </p:nvSpPr>
            <p:spPr>
              <a:xfrm>
                <a:off x="3944987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1800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95745" y="6350461"/>
              <a:ext cx="697627" cy="550291"/>
              <a:chOff x="5853689" y="6350461"/>
              <a:chExt cx="697627" cy="550291"/>
            </a:xfrm>
          </p:grpSpPr>
          <p:cxnSp>
            <p:nvCxnSpPr>
              <p:cNvPr id="13" name="Straight Connector 12"/>
              <p:cNvCxnSpPr/>
              <p:nvPr/>
            </p:nvCxnSpPr>
            <p:spPr bwMode="auto">
              <a:xfrm flipV="1">
                <a:off x="6203588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" name="TextBox 13"/>
              <p:cNvSpPr txBox="1"/>
              <p:nvPr/>
            </p:nvSpPr>
            <p:spPr>
              <a:xfrm>
                <a:off x="5853689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1900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753682" y="6350461"/>
              <a:ext cx="697627" cy="550291"/>
              <a:chOff x="7753682" y="6350461"/>
              <a:chExt cx="697627" cy="550291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8103731" y="6350461"/>
                <a:ext cx="1" cy="282011"/>
              </a:xfrm>
              <a:prstGeom prst="line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7753682" y="6531420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+mn-lt"/>
                  </a:rPr>
                  <a:t>2000</a:t>
                </a:r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 bwMode="auto">
          <a:xfrm flipV="1">
            <a:off x="7928705" y="6350461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175083" y="6342880"/>
            <a:ext cx="1" cy="2820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5364355" y="1175567"/>
            <a:ext cx="3436745" cy="2761132"/>
          </a:xfrm>
          <a:prstGeom prst="rect">
            <a:avLst/>
          </a:prstGeom>
          <a:noFill/>
          <a:ln w="50800" cap="flat" cmpd="sng" algn="ctr">
            <a:solidFill>
              <a:srgbClr val="F7964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175083" y="6494630"/>
            <a:ext cx="1753622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6471223" y="6347002"/>
            <a:ext cx="1" cy="282011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170" name="Picture 2" descr="https://upload.wikimedia.org/wikipedia/commons/thumb/5/5c/Bombe-rebuild.jpg/1280px-Bombe-rebuil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7" y="4402623"/>
            <a:ext cx="2202087" cy="16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777" y="1159813"/>
            <a:ext cx="1471868" cy="1840872"/>
          </a:xfrm>
          <a:prstGeom prst="rect">
            <a:avLst/>
          </a:prstGeom>
        </p:spPr>
      </p:pic>
      <p:pic>
        <p:nvPicPr>
          <p:cNvPr id="7172" name="Picture 4" descr="Tur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11" y="4080868"/>
            <a:ext cx="2579861" cy="19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31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sdl-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csdl-2014.thmx</Template>
  <TotalTime>333</TotalTime>
  <Words>319</Words>
  <Application>Microsoft Macintosh PowerPoint</Application>
  <PresentationFormat>On-screen Show (4:3)</PresentationFormat>
  <Paragraphs>172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csdl-2014</vt:lpstr>
      <vt:lpstr>Brief Incomplete History of Computing</vt:lpstr>
      <vt:lpstr>Manual Era</vt:lpstr>
      <vt:lpstr>Mechanical Era</vt:lpstr>
      <vt:lpstr>Mechanical Era</vt:lpstr>
      <vt:lpstr>Mechanical Era</vt:lpstr>
      <vt:lpstr>Electronic Era</vt:lpstr>
      <vt:lpstr>Electronic Era</vt:lpstr>
      <vt:lpstr>Electronic Era</vt:lpstr>
      <vt:lpstr>Electronic Era</vt:lpstr>
      <vt:lpstr>Electronic Era</vt:lpstr>
      <vt:lpstr>Electronic Era</vt:lpstr>
      <vt:lpstr>Electronic Era</vt:lpstr>
      <vt:lpstr>Electronic Era</vt:lpstr>
      <vt:lpstr>Internet Era</vt:lpstr>
      <vt:lpstr>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Incomplete History of Computing</dc:title>
  <dc:creator>Carleton Moore</dc:creator>
  <cp:lastModifiedBy>Carleton Moore</cp:lastModifiedBy>
  <cp:revision>25</cp:revision>
  <dcterms:created xsi:type="dcterms:W3CDTF">2015-12-17T23:38:27Z</dcterms:created>
  <dcterms:modified xsi:type="dcterms:W3CDTF">2016-01-05T22:32:30Z</dcterms:modified>
</cp:coreProperties>
</file>